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  <a:round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8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1372"/>
          <c:w val="0.86794000000000004"/>
          <c:h val="0.6625499999999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prstGeom prst="rect">
              <a:avLst/>
            </a:prstGeom>
            <a:solidFill>
              <a:srgbClr val="004076"/>
            </a:solidFill>
            <a:ln w="13194">
              <a:noFill/>
            </a:ln>
          </c:spPr>
          <c:invertIfNegative val="0"/>
          <c:dLbls>
            <c:spPr>
              <a:noFill/>
              <a:ln w="13194">
                <a:noFill/>
                <a:round/>
              </a:ln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аварий в ОЗП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C6-4298-B6C9-0EDFEFA046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prstGeom prst="rect">
              <a:avLst/>
            </a:prstGeom>
            <a:solidFill>
              <a:srgbClr val="F18400"/>
            </a:solidFill>
            <a:ln w="13194">
              <a:noFill/>
              <a:round/>
            </a:ln>
          </c:spPr>
          <c:invertIfNegative val="0"/>
          <c:dLbls>
            <c:spPr>
              <a:noFill/>
              <a:ln w="13194">
                <a:noFill/>
                <a:round/>
              </a:ln>
            </c:spPr>
            <c:txPr>
              <a:bodyPr rot="0" vert="horz"/>
              <a:lstStyle/>
              <a:p>
                <a:pPr algn="ctr"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аварий в ОЗП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C6-4298-B6C9-0EDFEFA0468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(1 авария с 
откючением потребителей)</c:v>
                </c:pt>
              </c:strCache>
            </c:strRef>
          </c:tx>
          <c:spPr>
            <a:prstGeom prst="rect">
              <a:avLst/>
            </a:prstGeom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  <a:round/>
              </a:ln>
              <a:effectLst/>
            </c:spPr>
            <c:txPr>
              <a:bodyPr wrap="square" lIns="38094" tIns="19044" rIns="38094" bIns="19044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аварий в ОЗП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C6-4298-B6C9-0EDFEFA0468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 (8 мес) с отключением 
потребителей</c:v>
                </c:pt>
              </c:strCache>
            </c:strRef>
          </c:tx>
          <c:spPr>
            <a:prstGeom prst="rect">
              <a:avLst/>
            </a:prstGeom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  <a:beve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аварий в ОЗП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C6-4298-B6C9-0EDFEFA046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219"/>
        <c:overlap val="-21"/>
        <c:axId val="268038209"/>
        <c:axId val="268038210"/>
      </c:barChart>
      <c:catAx>
        <c:axId val="26803820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68038210"/>
        <c:crosses val="autoZero"/>
        <c:auto val="1"/>
        <c:lblAlgn val="ctr"/>
        <c:lblOffset val="100"/>
        <c:tickMarkSkip val="1"/>
        <c:noMultiLvlLbl val="0"/>
      </c:catAx>
      <c:valAx>
        <c:axId val="268038210"/>
        <c:scaling>
          <c:orientation val="minMax"/>
          <c:max val="10"/>
          <c:min val="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prstGeom prst="rect">
            <a:avLst/>
          </a:prstGeom>
          <a:ln w="3298">
            <a:solidFill>
              <a:schemeClr val="bg1">
                <a:lumMod val="75000"/>
              </a:schemeClr>
            </a:solidFill>
            <a:round/>
          </a:ln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68038209"/>
        <c:crosses val="autoZero"/>
        <c:crossBetween val="between"/>
        <c:minorUnit val="5"/>
      </c:valAx>
      <c:spPr>
        <a:prstGeom prst="rect">
          <a:avLst/>
        </a:prstGeom>
        <a:noFill/>
        <a:ln w="17091">
          <a:noFill/>
          <a:round/>
        </a:ln>
      </c:spPr>
    </c:plotArea>
    <c:legend>
      <c:legendPos val="r"/>
      <c:layout>
        <c:manualLayout>
          <c:xMode val="edge"/>
          <c:yMode val="edge"/>
          <c:x val="0.17050999999999999"/>
          <c:y val="0.79458627600236487"/>
          <c:w val="0.80293999999999999"/>
          <c:h val="0.173191852261802"/>
        </c:manualLayout>
      </c:layout>
      <c:overlay val="0"/>
      <c:spPr>
        <a:prstGeom prst="rect">
          <a:avLst/>
        </a:prstGeom>
        <a:noFill/>
        <a:ln w="13194">
          <a:noFill/>
          <a:bevel/>
        </a:ln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xfrm>
      <a:off x="1464301" y="1019716"/>
      <a:ext cx="8013328" cy="2117692"/>
    </a:xfrm>
    <a:prstGeom prst="rect">
      <a:avLst/>
    </a:prstGeom>
    <a:noFill/>
    <a:ln>
      <a:noFill/>
    </a:ln>
  </c:spPr>
  <c:txPr>
    <a:bodyPr/>
    <a:lstStyle/>
    <a:p>
      <a:pPr>
        <a:defRPr sz="1050">
          <a:latin typeface="Liberation Sans"/>
          <a:ea typeface="Liberation Sans"/>
          <a:cs typeface="Liberation San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740000000000001E-2"/>
          <c:y val="0.26030999999999999"/>
          <c:w val="0.84126999999999996"/>
          <c:h val="0.59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prstGeom prst="rect">
              <a:avLst/>
            </a:prstGeom>
            <a:solidFill>
              <a:srgbClr val="004076"/>
            </a:solidFill>
            <a:ln w="16453">
              <a:noFill/>
            </a:ln>
          </c:spPr>
          <c:invertIfNegative val="0"/>
          <c:dLbls>
            <c:dLbl>
              <c:idx val="3"/>
              <c:layout>
                <c:manualLayout>
                  <c:x val="0"/>
                  <c:y val="2.18399999999999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53-42A5-9A4C-C2FC84818011}"/>
                </c:ext>
              </c:extLst>
            </c:dLbl>
            <c:spPr>
              <a:noFill/>
              <a:ln w="16452">
                <a:noFill/>
              </a:ln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Котельное оборудование</c:v>
                </c:pt>
                <c:pt idx="1">
                  <c:v>Турбинное оборудование</c:v>
                </c:pt>
                <c:pt idx="2">
                  <c:v>Вспомогательное оборудование</c:v>
                </c:pt>
                <c:pt idx="3">
                  <c:v>Электротехническое оборудование</c:v>
                </c:pt>
                <c:pt idx="4">
                  <c:v>Устройства АСУТП и ТАИ</c:v>
                </c:pt>
                <c:pt idx="5">
                  <c:v>Устройства РЗА</c:v>
                </c:pt>
                <c:pt idx="6">
                  <c:v>Прочее оборудование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3-42A5-9A4C-C2FC848180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prstGeom prst="rect">
              <a:avLst/>
            </a:prstGeom>
            <a:solidFill>
              <a:srgbClr val="F18400"/>
            </a:solidFill>
            <a:ln w="16453">
              <a:noFill/>
            </a:ln>
          </c:spPr>
          <c:invertIfNegative val="0"/>
          <c:dLbls>
            <c:spPr>
              <a:noFill/>
              <a:ln w="16452">
                <a:noFill/>
                <a:round/>
              </a:ln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Котельное оборудование</c:v>
                </c:pt>
                <c:pt idx="1">
                  <c:v>Турбинное оборудование</c:v>
                </c:pt>
                <c:pt idx="2">
                  <c:v>Вспомогательное оборудование</c:v>
                </c:pt>
                <c:pt idx="3">
                  <c:v>Электротехническое оборудование</c:v>
                </c:pt>
                <c:pt idx="4">
                  <c:v>Устройства АСУТП и ТАИ</c:v>
                </c:pt>
                <c:pt idx="5">
                  <c:v>Устройства РЗА</c:v>
                </c:pt>
                <c:pt idx="6">
                  <c:v>Прочее оборудование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3-42A5-9A4C-C2FC8481801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prstGeom prst="rect">
              <a:avLst/>
            </a:prstGeom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095" tIns="19044" rIns="38095" bIns="19044" anchor="ctr">
                <a:spAutoFit/>
              </a:bodyPr>
              <a:lstStyle/>
              <a:p>
                <a:pPr>
                  <a:defRPr sz="10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Котельное оборудование</c:v>
                </c:pt>
                <c:pt idx="1">
                  <c:v>Турбинное оборудование</c:v>
                </c:pt>
                <c:pt idx="2">
                  <c:v>Вспомогательное оборудование</c:v>
                </c:pt>
                <c:pt idx="3">
                  <c:v>Электротехническое оборудование</c:v>
                </c:pt>
                <c:pt idx="4">
                  <c:v>Устройства АСУТП и ТАИ</c:v>
                </c:pt>
                <c:pt idx="5">
                  <c:v>Устройства РЗА</c:v>
                </c:pt>
                <c:pt idx="6">
                  <c:v>Прочее оборудование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53-42A5-9A4C-C2FC8481801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2026 (8 мес)</c:v>
                </c:pt>
              </c:strCache>
            </c:strRef>
          </c:tx>
          <c:spPr>
            <a:prstGeom prst="rect">
              <a:avLst/>
            </a:prstGeom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Котельное оборудование</c:v>
                </c:pt>
                <c:pt idx="1">
                  <c:v>Турбинное оборудование</c:v>
                </c:pt>
                <c:pt idx="2">
                  <c:v>Вспомогательное оборудование</c:v>
                </c:pt>
                <c:pt idx="3">
                  <c:v>Электротехническое оборудование</c:v>
                </c:pt>
                <c:pt idx="4">
                  <c:v>Устройства АСУТП и ТАИ</c:v>
                </c:pt>
                <c:pt idx="5">
                  <c:v>Устройства РЗА</c:v>
                </c:pt>
                <c:pt idx="6">
                  <c:v>Прочее оборудование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53-42A5-9A4C-C2FC848180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219"/>
        <c:overlap val="-22"/>
        <c:axId val="268038267"/>
        <c:axId val="268038268"/>
      </c:barChart>
      <c:catAx>
        <c:axId val="2680382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/>
            </a:pPr>
            <a:endParaRPr lang="ru-RU"/>
          </a:p>
        </c:txPr>
        <c:crossAx val="268038268"/>
        <c:crosses val="autoZero"/>
        <c:auto val="1"/>
        <c:lblAlgn val="ctr"/>
        <c:lblOffset val="100"/>
        <c:tickMarkSkip val="1"/>
        <c:noMultiLvlLbl val="0"/>
      </c:catAx>
      <c:valAx>
        <c:axId val="268038268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c:spPr>
        <c:crossAx val="268038267"/>
        <c:crosses val="autoZero"/>
        <c:crossBetween val="between"/>
        <c:minorUnit val="5"/>
      </c:valAx>
      <c:spPr>
        <a:prstGeom prst="rect">
          <a:avLst/>
        </a:prstGeom>
        <a:noFill/>
        <a:ln w="21712">
          <a:noFill/>
        </a:ln>
      </c:spPr>
    </c:plotArea>
    <c:legend>
      <c:legendPos val="r"/>
      <c:layout>
        <c:manualLayout>
          <c:xMode val="edge"/>
          <c:yMode val="edge"/>
          <c:x val="0.74441999999999997"/>
          <c:y val="1.295E-2"/>
          <c:w val="0.13183"/>
          <c:h val="0.36305999999999999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xfrm>
      <a:off x="797053" y="3429000"/>
      <a:ext cx="10462802" cy="2295245"/>
    </a:xfrm>
    <a:prstGeom prst="rect">
      <a:avLst/>
    </a:prstGeom>
    <a:noFill/>
    <a:ln>
      <a:noFill/>
    </a:ln>
  </c:spPr>
  <c:txPr>
    <a:bodyPr/>
    <a:lstStyle/>
    <a:p>
      <a:pPr>
        <a:defRPr sz="900" b="0" i="0" u="none" strike="noStrike">
          <a:solidFill>
            <a:srgbClr val="000000"/>
          </a:solidFill>
          <a:latin typeface="Liberation Sans"/>
          <a:ea typeface="Liberation Sans"/>
          <a:cs typeface="Liberation Sans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Заголовок и объект">
    <p:bg>
      <p:bgPr>
        <a:solidFill>
          <a:srgbClr val="C1C6C8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 bwMode="auto">
          <a:xfrm flipH="1">
            <a:off x="497891" y="609977"/>
            <a:ext cx="8814923" cy="0"/>
          </a:xfrm>
          <a:prstGeom prst="line">
            <a:avLst/>
          </a:prstGeom>
          <a:ln w="15875">
            <a:gradFill>
              <a:gsLst>
                <a:gs pos="26000">
                  <a:srgbClr val="F3F4F4"/>
                </a:gs>
                <a:gs pos="100000">
                  <a:srgbClr val="003264"/>
                </a:gs>
              </a:gsLst>
              <a:lin ang="0" scaled="1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 flipH="1">
            <a:off x="497889" y="6541887"/>
            <a:ext cx="11040000" cy="0"/>
          </a:xfrm>
          <a:prstGeom prst="line">
            <a:avLst/>
          </a:prstGeom>
          <a:ln w="19050" cmpd="thickThin">
            <a:gradFill>
              <a:gsLst>
                <a:gs pos="0">
                  <a:srgbClr val="FF6408"/>
                </a:gs>
                <a:gs pos="100000">
                  <a:srgbClr val="F3F4F4"/>
                </a:gs>
              </a:gsLst>
              <a:lin ang="10800000" scaled="1"/>
            </a:gradFill>
            <a:headEnd w="lg" len="med"/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483824" y="265376"/>
            <a:ext cx="8660177" cy="371747"/>
          </a:xfrm>
          <a:prstGeom prst="rect">
            <a:avLst/>
          </a:prstGeom>
        </p:spPr>
        <p:txBody>
          <a:bodyPr vert="horz" lIns="36000" tIns="45720" rIns="91440" bIns="45720" rtlCol="0" anchor="ctr">
            <a:noAutofit/>
          </a:bodyPr>
          <a:lstStyle>
            <a:lvl1pPr>
              <a:defRPr sz="2700" cap="all">
                <a:solidFill>
                  <a:srgbClr val="002855"/>
                </a:solidFill>
                <a:latin typeface="Arial"/>
                <a:ea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НАИМЕНОВАНИЕ СЛАЙДА</a:t>
            </a:r>
            <a:endParaRPr lang="en-US"/>
          </a:p>
        </p:txBody>
      </p:sp>
      <p:sp>
        <p:nvSpPr>
          <p:cNvPr id="3" name="TextBox 2"/>
          <p:cNvSpPr txBox="1"/>
          <p:nvPr userDrawn="1"/>
        </p:nvSpPr>
        <p:spPr bwMode="auto">
          <a:xfrm>
            <a:off x="9815443" y="6459855"/>
            <a:ext cx="2067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fld id="{44A0DB5A-4A1A-4420-9295-8BB2A863997E}" type="slidenum">
              <a:rPr lang="ru-RU" sz="1400">
                <a:solidFill>
                  <a:srgbClr val="003264"/>
                </a:solidFill>
                <a:latin typeface="Arial"/>
                <a:cs typeface="Arial"/>
              </a:rPr>
              <a:t>‹#›</a:t>
            </a:fld>
            <a:endParaRPr lang="ru-RU" sz="1400">
              <a:solidFill>
                <a:srgbClr val="003264"/>
              </a:solidFill>
              <a:latin typeface="Arial"/>
              <a:cs typeface="Arial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99340" y="6577917"/>
            <a:ext cx="2579077" cy="15081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000">
                <a:solidFill>
                  <a:srgbClr val="003264"/>
                </a:solidFill>
              </a:defRPr>
            </a:lvl1pPr>
            <a:lvl2pPr>
              <a:defRPr sz="1000">
                <a:solidFill>
                  <a:schemeClr val="tx2"/>
                </a:solidFill>
              </a:defRPr>
            </a:lvl2pPr>
            <a:lvl3pPr>
              <a:defRPr sz="100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ru-RU"/>
              <a:t>ТЕМА ПРЕЗЕНТАЦИИ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872697" y="308239"/>
            <a:ext cx="1937999" cy="612000"/>
          </a:xfrm>
          <a:prstGeom prst="rect">
            <a:avLst/>
          </a:prstGeom>
        </p:spPr>
      </p:pic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 bwMode="auto">
          <a:xfrm>
            <a:off x="498475" y="1471613"/>
            <a:ext cx="4645025" cy="1957387"/>
          </a:xfrm>
        </p:spPr>
        <p:txBody>
          <a:bodyPr/>
          <a:lstStyle>
            <a:lvl1pPr>
              <a:defRPr sz="2400">
                <a:solidFill>
                  <a:srgbClr val="002855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Заголовок раздела">
    <p:bg>
      <p:bgPr>
        <a:solidFill>
          <a:srgbClr val="C1C6C8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0" y="3492506"/>
            <a:ext cx="12192000" cy="627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n-US" sz="3950" b="0" i="0" spc="166">
                <a:solidFill>
                  <a:srgbClr val="002855"/>
                </a:solidFill>
                <a:latin typeface="Arial"/>
                <a:ea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415235" y="1901578"/>
            <a:ext cx="3300570" cy="1042286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0" y="4668991"/>
            <a:ext cx="12192000" cy="502918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002855"/>
                </a:solidFill>
              </a:defRPr>
            </a:lvl1pPr>
            <a:lvl2pPr marL="457200" indent="0" algn="ctr">
              <a:buNone/>
              <a:defRPr sz="2400">
                <a:solidFill>
                  <a:srgbClr val="003264"/>
                </a:solidFill>
              </a:defRPr>
            </a:lvl2pPr>
            <a:lvl3pPr marL="914400" indent="0" algn="ctr">
              <a:buNone/>
              <a:defRPr sz="2400">
                <a:solidFill>
                  <a:srgbClr val="003264"/>
                </a:solidFill>
              </a:defRPr>
            </a:lvl3pPr>
            <a:lvl4pPr marL="1371600" indent="0" algn="ctr">
              <a:buNone/>
              <a:defRPr sz="2400">
                <a:solidFill>
                  <a:srgbClr val="003264"/>
                </a:solidFill>
              </a:defRPr>
            </a:lvl4pPr>
            <a:lvl5pPr marL="1828800" indent="0" algn="ctr">
              <a:buNone/>
              <a:defRPr sz="2400">
                <a:solidFill>
                  <a:srgbClr val="003264"/>
                </a:solidFill>
              </a:defRPr>
            </a:lvl5pPr>
          </a:lstStyle>
          <a:p>
            <a:pPr lvl="0">
              <a:defRPr/>
            </a:pPr>
            <a:r>
              <a:rPr lang="ru-RU"/>
              <a:t>ДОКЛАДЧИК:</a:t>
            </a:r>
            <a:endParaRPr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15875" y="5508143"/>
            <a:ext cx="12176125" cy="5476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2855"/>
                </a:solidFill>
              </a:defRPr>
            </a:lvl1pPr>
          </a:lstStyle>
          <a:p>
            <a:pPr lvl="0">
              <a:defRPr/>
            </a:pPr>
            <a:r>
              <a:rPr lang="ru-RU"/>
              <a:t>ДД.ММ.ГГ</a:t>
            </a:r>
            <a:endParaRPr/>
          </a:p>
          <a:p>
            <a:pPr lvl="0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_Заголовок раздела">
    <p:bg>
      <p:bgPr>
        <a:solidFill>
          <a:srgbClr val="C1C6C8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rcRect l="4027" r="3661"/>
          <a:stretch/>
        </p:blipFill>
        <p:spPr bwMode="auto">
          <a:xfrm>
            <a:off x="0" y="3286766"/>
            <a:ext cx="12192000" cy="627844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0" y="3286766"/>
            <a:ext cx="12192000" cy="627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n-US" sz="3950" b="1" i="0" spc="166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СПАСИБО!</a:t>
            </a:r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415235" y="1901578"/>
            <a:ext cx="3300570" cy="1042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A7C0EF-CED6-48CD-8063-EDF64048513D}" type="datetimeFigureOut">
              <a:rPr lang="ru-RU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54648-EF90-4CD3-A4B4-AE3189518453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>
                <a:solidFill>
                  <a:srgbClr val="003264"/>
                </a:solidFill>
                <a:latin typeface="Arial"/>
                <a:ea typeface="Tahoma"/>
                <a:cs typeface="Arial"/>
              </a:rPr>
              <a:t>23.09.2026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 b="1">
                <a:solidFill>
                  <a:srgbClr val="003D80"/>
                </a:solidFill>
                <a:latin typeface="Arial"/>
                <a:ea typeface="Segoe UI"/>
                <a:cs typeface="Arial"/>
              </a:rPr>
              <a:t>Доклад об аварийности в филиале «Калининградская ТЭЦ-2»</a:t>
            </a:r>
            <a:br>
              <a:rPr lang="ru-RU" sz="2400" b="1">
                <a:solidFill>
                  <a:srgbClr val="003D80"/>
                </a:solidFill>
                <a:latin typeface="Arial"/>
                <a:ea typeface="Segoe UI"/>
                <a:cs typeface="Arial"/>
              </a:rPr>
            </a:br>
            <a:r>
              <a:rPr lang="ru-RU" sz="2400" b="1">
                <a:solidFill>
                  <a:srgbClr val="003D80"/>
                </a:solidFill>
                <a:latin typeface="Arial"/>
                <a:ea typeface="Segoe UI"/>
                <a:cs typeface="Arial"/>
              </a:rPr>
              <a:t>«АО «Интер РАО-Электрогенерация»  </a:t>
            </a:r>
            <a:br>
              <a:rPr lang="ru-RU" sz="2400" b="1">
                <a:solidFill>
                  <a:srgbClr val="003D80"/>
                </a:solidFill>
                <a:latin typeface="Arial"/>
                <a:ea typeface="Segoe UI"/>
                <a:cs typeface="Arial"/>
              </a:rPr>
            </a:br>
            <a:r>
              <a:rPr lang="ru-RU" sz="2400" b="1">
                <a:solidFill>
                  <a:srgbClr val="003D80"/>
                </a:solidFill>
                <a:latin typeface="Arial"/>
                <a:ea typeface="Segoe UI"/>
                <a:cs typeface="Arial"/>
              </a:rPr>
              <a:t>в изолированной энергосистеме Калининградской области</a:t>
            </a:r>
            <a:endParaRPr lang="ru-RU" sz="240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Докладчик: Кузнецов Сергей Николаевич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5" y="281851"/>
            <a:ext cx="8660177" cy="371747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Краткое описание аварийных отключений генерирующего оборудования в 2026 году (8 мес.)</a:t>
            </a:r>
            <a:endParaRPr lang="ru-RU" sz="1400"/>
          </a:p>
        </p:txBody>
      </p:sp>
      <p:graphicFrame>
        <p:nvGraphicFramePr>
          <p:cNvPr id="5" name="Таблица 4"/>
          <p:cNvGraphicFramePr>
            <a:graphicFrameLocks/>
          </p:cNvGraphicFramePr>
          <p:nvPr/>
        </p:nvGraphicFramePr>
        <p:xfrm>
          <a:off x="498475" y="1209555"/>
          <a:ext cx="11248680" cy="2164080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273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7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3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664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№ п.п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Наименование филиала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Технологическое нарушение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Классификация видов оборудования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Дата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и время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/>
                        <a:t>события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Дата и время пуска оборудования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в работу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Величина снижения мощности (нагрузки), МВт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Причины возникновения аварии и её развитие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226694" indent="-226694" algn="ctr">
                        <a:defRPr/>
                      </a:pPr>
                      <a:r>
                        <a:rPr sz="1000"/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ЭБ№1 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Аварийное отключение газовой турбины ГТУ-12 по защите "Повышение температуры уходящих газов и паровой турбины ПТ-10 по защите по отключению 2-х ГТУ (ГТУ-11 в холодном резерве)</a:t>
                      </a:r>
                      <a:endParaRPr/>
                    </a:p>
                    <a:p>
                      <a:pPr marL="0" marR="0"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/>
                        <a:t>Турбинное оборудование (код 3.3.2)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14.06.2026 15:24:00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14.06.2026 21:07:00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200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Недостаток проекта. 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 Механическое разрушение штифта на валу измерительного приоброзователя угла поворота (далее - указатель положения) ВНА ГТ-12, при котором разорвалась механическая связь между исполнительным  механизмом ВНА и указателя положения ВНА. 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5" y="281851"/>
            <a:ext cx="8660177" cy="371747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Аварийность за период с 2023 по 2026 год (8 мес.)</a:t>
            </a:r>
            <a:endParaRPr lang="ru-RU" sz="1400"/>
          </a:p>
        </p:txBody>
      </p:sp>
      <p:graphicFrame>
        <p:nvGraphicFramePr>
          <p:cNvPr id="1527824273" name="Диаграмма 15278242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4381762"/>
              </p:ext>
            </p:extLst>
          </p:nvPr>
        </p:nvGraphicFramePr>
        <p:xfrm>
          <a:off x="1464301" y="1019716"/>
          <a:ext cx="8013328" cy="2117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 bwMode="auto">
          <a:xfrm>
            <a:off x="1009747" y="653598"/>
            <a:ext cx="7733831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Общее количество аварий</a:t>
            </a:r>
            <a:endParaRPr sz="1800"/>
          </a:p>
        </p:txBody>
      </p:sp>
      <p:graphicFrame>
        <p:nvGraphicFramePr>
          <p:cNvPr id="889735330" name="Диаграмма 8897353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168533"/>
              </p:ext>
            </p:extLst>
          </p:nvPr>
        </p:nvGraphicFramePr>
        <p:xfrm>
          <a:off x="864599" y="3655275"/>
          <a:ext cx="10462802" cy="2280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 bwMode="auto">
          <a:xfrm>
            <a:off x="1786124" y="3329125"/>
            <a:ext cx="8151783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Распределение количества аварий по видам оборудования</a:t>
            </a:r>
            <a:endParaRPr sz="1800"/>
          </a:p>
          <a:p>
            <a:pPr>
              <a:defRPr/>
            </a:pPr>
            <a:endParaRPr/>
          </a:p>
        </p:txBody>
      </p:sp>
      <p:sp>
        <p:nvSpPr>
          <p:cNvPr id="91952246" name="TextBox 91952245"/>
          <p:cNvSpPr txBox="1"/>
          <p:nvPr/>
        </p:nvSpPr>
        <p:spPr bwMode="auto">
          <a:xfrm>
            <a:off x="2386820" y="6362330"/>
            <a:ext cx="914399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95065235" name="TextBox 1195065234"/>
          <p:cNvSpPr txBox="1"/>
          <p:nvPr/>
        </p:nvSpPr>
        <p:spPr bwMode="auto">
          <a:xfrm>
            <a:off x="158154" y="5946186"/>
            <a:ext cx="12076201" cy="7928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00" b="1" i="0" u="none" strike="noStrike" cap="none" spc="0">
                <a:solidFill>
                  <a:srgbClr val="003D80"/>
                </a:solidFill>
                <a:latin typeface="Arial"/>
                <a:ea typeface="Arial"/>
                <a:cs typeface="Arial"/>
              </a:rPr>
              <a:t>Исходя из представленных данных по авариям за период с 2023 по 2026 год, видно, что аварии, которые были на Калининградской ТЭЦ-2 до 08 февраля 2025 года, при синхронной работе с энергосистемой  ЕЭС России, не приводили к отключению потребителей.</a:t>
            </a:r>
            <a:endParaRPr lang="ru-RU" sz="1400" b="1" i="0" u="none" strike="noStrike" cap="none" spc="0">
              <a:solidFill>
                <a:srgbClr val="003D80"/>
              </a:solidFill>
              <a:latin typeface="Arial"/>
              <a:cs typeface="Arial"/>
            </a:endParaRPr>
          </a:p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83823" y="265375"/>
            <a:ext cx="9190083" cy="371746"/>
          </a:xfrm>
        </p:spPr>
        <p:txBody>
          <a:bodyPr/>
          <a:lstStyle/>
          <a:p>
            <a:pPr>
              <a:defRPr/>
            </a:pPr>
            <a:r>
              <a:rPr lang="ru-RU" sz="18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Аварийность на Калининградской ТЭЦ-2 в изолированном режиме работы</a:t>
            </a:r>
            <a:br>
              <a:rPr lang="ru-RU" sz="1800" b="1" cap="none">
                <a:solidFill>
                  <a:srgbClr val="003D80"/>
                </a:solidFill>
                <a:latin typeface="Arial"/>
                <a:cs typeface="Arial"/>
              </a:rPr>
            </a:br>
            <a:endParaRPr lang="ru-RU" sz="180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 bwMode="auto">
          <a:xfrm>
            <a:off x="483823" y="1849100"/>
            <a:ext cx="11342417" cy="1129232"/>
          </a:xfrm>
        </p:spPr>
        <p:txBody>
          <a:bodyPr>
            <a:noAutofit/>
          </a:bodyPr>
          <a:lstStyle/>
          <a:p>
            <a:pPr marL="283879" marR="0" indent="-28387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Liberation Sans"/>
              <a:buChar char="–"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23.03.2025 года Энергоблок №2. Аварийное отключение  паровой турбины ПТ-20 защитой по понижению температуры острого пара и отключение котла утилизатора КУ-21 и газовой турбины ГТУ-22 защитой по понижению уровня питательной воды в барабане высокого давления БВД </a:t>
            </a:r>
            <a:r>
              <a:rPr lang="ru-RU" sz="1600" b="1" i="0" u="none" strike="noStrike" cap="none" spc="0">
                <a:solidFill>
                  <a:srgbClr val="003D80"/>
                </a:solidFill>
                <a:latin typeface="+mn-lt"/>
                <a:ea typeface="Arial"/>
                <a:cs typeface="Arial"/>
              </a:rPr>
              <a:t>с суммарной генерацией 161 МВт</a:t>
            </a: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. В результате работы противоаварийной автоматики ПА были отключены потребители в энергосистеме Калининградской области 87 МВт (170 000 человек).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rot="5400000">
            <a:off x="5624248" y="3506961"/>
            <a:ext cx="3076364" cy="23072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8772273" y="3506961"/>
            <a:ext cx="3076365" cy="2307273"/>
          </a:xfrm>
          <a:prstGeom prst="rect">
            <a:avLst/>
          </a:prstGeom>
        </p:spPr>
      </p:pic>
      <p:sp>
        <p:nvSpPr>
          <p:cNvPr id="8" name="Текст 3"/>
          <p:cNvSpPr txBox="1"/>
          <p:nvPr/>
        </p:nvSpPr>
        <p:spPr bwMode="auto">
          <a:xfrm>
            <a:off x="483823" y="841271"/>
            <a:ext cx="9713914" cy="879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800" b="1">
                <a:solidFill>
                  <a:srgbClr val="003D80"/>
                </a:solidFill>
                <a:ea typeface="Arial"/>
                <a:cs typeface="Arial"/>
              </a:rPr>
              <a:t>В период с 8 февраля 2025 по настоящее время на Калининградской ТЭЦ-2 в режиме изолированной (автономной) работы произошло две аварии, связанные с отключением потребителей:</a:t>
            </a:r>
            <a:endParaRPr/>
          </a:p>
        </p:txBody>
      </p:sp>
      <p:sp>
        <p:nvSpPr>
          <p:cNvPr id="9" name="Текст 3"/>
          <p:cNvSpPr txBox="1"/>
          <p:nvPr/>
        </p:nvSpPr>
        <p:spPr bwMode="auto">
          <a:xfrm>
            <a:off x="797331" y="3423588"/>
            <a:ext cx="4684220" cy="21858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Причина:</a:t>
            </a:r>
            <a:endParaRPr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Отсутствие возможности управления электроприводом регулятора питания котла высокого давления 21 РПК ВД как дистанционно, так и по месту, вследствие фрикционного износа резьбы грузовой маточной гайки регулятора питания котла 21РПК ВД (см. фото).</a:t>
            </a:r>
            <a:endParaRPr/>
          </a:p>
        </p:txBody>
      </p:sp>
      <p:sp>
        <p:nvSpPr>
          <p:cNvPr id="10" name="Текст 3"/>
          <p:cNvSpPr txBox="1"/>
          <p:nvPr/>
        </p:nvSpPr>
        <p:spPr bwMode="auto">
          <a:xfrm>
            <a:off x="6008793" y="6198780"/>
            <a:ext cx="2307273" cy="39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200">
                <a:solidFill>
                  <a:srgbClr val="003D80"/>
                </a:solidFill>
                <a:ea typeface="Arial"/>
                <a:cs typeface="Arial"/>
              </a:rPr>
              <a:t>Фото 21 РПК ВД</a:t>
            </a:r>
            <a:endParaRPr/>
          </a:p>
        </p:txBody>
      </p:sp>
      <p:sp>
        <p:nvSpPr>
          <p:cNvPr id="11" name="Текст 3"/>
          <p:cNvSpPr txBox="1"/>
          <p:nvPr/>
        </p:nvSpPr>
        <p:spPr bwMode="auto">
          <a:xfrm>
            <a:off x="9156819" y="6160813"/>
            <a:ext cx="2307273" cy="39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200">
                <a:solidFill>
                  <a:srgbClr val="003D80"/>
                </a:solidFill>
                <a:ea typeface="Arial"/>
                <a:cs typeface="Arial"/>
              </a:rPr>
              <a:t>Фото маточной гайки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83823" y="265375"/>
            <a:ext cx="9190083" cy="371746"/>
          </a:xfrm>
        </p:spPr>
        <p:txBody>
          <a:bodyPr/>
          <a:lstStyle/>
          <a:p>
            <a:pPr>
              <a:defRPr/>
            </a:pPr>
            <a:r>
              <a:rPr lang="ru-RU" sz="18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Аварийность на Калининградской ТЭЦ-2 в изолированном режиме работы</a:t>
            </a:r>
            <a:br>
              <a:rPr lang="ru-RU" sz="1800" b="1" cap="none">
                <a:solidFill>
                  <a:srgbClr val="003D80"/>
                </a:solidFill>
                <a:latin typeface="Arial"/>
                <a:cs typeface="Arial"/>
              </a:rPr>
            </a:br>
            <a:endParaRPr lang="ru-RU" sz="1800"/>
          </a:p>
        </p:txBody>
      </p:sp>
      <p:sp>
        <p:nvSpPr>
          <p:cNvPr id="12" name="Текст 3"/>
          <p:cNvSpPr txBox="1"/>
          <p:nvPr/>
        </p:nvSpPr>
        <p:spPr bwMode="auto">
          <a:xfrm>
            <a:off x="483823" y="670252"/>
            <a:ext cx="9252360" cy="7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400" b="1">
                <a:solidFill>
                  <a:srgbClr val="003D80"/>
                </a:solidFill>
                <a:ea typeface="Arial"/>
                <a:cs typeface="Arial"/>
              </a:rPr>
              <a:t>По данной аварии проведено расследование и разработаны противоаварийные мероприятия, направленные на повышение надежности работы оборудования. Все мероприятия выполнены в полном объеме и в установленный срок.</a:t>
            </a:r>
            <a:endParaRPr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35131" y="1445622"/>
          <a:ext cx="11660778" cy="50973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64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5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318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№ п/п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Содержание мероприятия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Дата 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выполнения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1.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В ближайшие остановы котлов-утилизаторов КТЭЦ-2 провести дефектацию всех регуляторов питания котла на предмет выявления дефекта резьбового соединения грузовой (маточной) гайки. При необходимости провести замену грузовой (маточной) гайки и шпинделя.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31.10.2025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2.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Для своевременного выявления чрезмерного износа грузовой маточной гайки и/или трапецеидального шпинделя РПК после каждого капитального ремонта КУ осуществлять определение регулировочной характеристики РПК с оформлением результатов испытаний в виде протокола испытаний. Данную операцию внести в технологическую карту выполнения капитального ремонта КУ.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3.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Внести в «Типовую технологическую карту выполнения работ по ремонту клапана регулирующего НО</a:t>
                      </a:r>
                      <a:r>
                        <a:rPr lang="en-US" sz="900"/>
                        <a:t>RA</a:t>
                      </a:r>
                      <a:r>
                        <a:rPr lang="ru-RU" sz="900"/>
                        <a:t>» дополнения о необходимости замены маточной гайки РПК КУ и трапецеидального шпинделя одновременно (в противном случае износ новой детали может ускориться из-за незначительных отклонений в размерах (в результате износа) старой детали.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4.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Актуализировать типовую технологическую карту выполнения работ по ремонту клапана регулирующего НО</a:t>
                      </a:r>
                      <a:r>
                        <a:rPr lang="en-US" sz="900"/>
                        <a:t>RA</a:t>
                      </a:r>
                      <a:r>
                        <a:rPr lang="ru-RU" sz="900"/>
                        <a:t> в части необходимости применения при сборке 21РПК ВД рекомендуемой заводом-изготовителем смазки Kluberplex BE 31-502 или смазки Oest ЕР (вместо указанной смазки ЦИАТИМ-221 ГОСТ 6267-74).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5.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Актуализировать производственную инструкцию по предупреждению и ликвидации аварий на оборудовании КТЦ Филиала «Калининградская ТЭЦ-2» АО «Интер РАО – Электрогенерация» в части определения действий оперативного персонала при отсутствии возможности управления регулятора питания котла, находящегося в промежуточном положении, по месту и дистанционно.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66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6. 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Обеспечить наличие в аварийном запасе необходимого комплекта ЗИП для регулятора питания котла-утилизатора.</a:t>
                      </a:r>
                      <a:endParaRPr/>
                    </a:p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В случае невозможности приобретения ЗИП для установленных РПК рассмотреть на техническом совете электростанции, возможность замены РПК на трубопроводах питательной воды на аналогичные, имеющие сертификат соответствия «ТР ТС 032/2013. Технический регламент Таможенного союза. О безопасности оборудования, работающего под избыточным давлением».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31.10.2025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1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7. 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Рассмотреть вопрос на техническом совещании совместно с УЭГ о возможности установки резервного регулятора питания котла высокого давления.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8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100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8. 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На КТЭЦ-2 в объемы работ по техническому обслуживанию и ремонту регулирующего питательного клапана 21РПК ВД включить мероприятия по регулярной не реже 1 раза в 3 мес. проверке смазки в маточной гайке с необходимостью выполнения дополнительной смазки, регламентированной заводской эксплуатационной документацией, а также периодической проверки плотности уплотнений трапецеидального шпинделя с необходимостью выполнения их подтягивания или заменой.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1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9. 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900"/>
                        <a:t>На КТЭЦ-2 назначить исполнителей работ по техническому обслуживанию 21РПК ВД из персонала электростанции или лиц, привлеченных организаций-исполнителей ремонта.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51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10. 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900"/>
                        <a:t>На КТЭЦ-2 завести журнал технического обслуживания по 21РПК ВД, в который должны вноситься сведения о выполненных работах, сроках выполнения и исполнителях.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11. 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900"/>
                        <a:t>Провести внеплановый инструктаж оперативному персоналу котлотурбинного цеха Калининградской ТЭЦ-2 о порядке действий персонала при понижении уровня в барабане высокого давления котла-утилизатора в случае неисправности РПК.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900"/>
                        <a:t>12. 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900"/>
                        <a:t>Провести внеплановую противоаварийную тренировку оперативному персоналу КТЦ по теме «Действия персонала при понижении уровня в барабане ВД котла-утилизатора в случае неисправности РПК».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31.08.2025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514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1000"/>
                        </a:spcAft>
                        <a:defRPr/>
                      </a:pPr>
                      <a:r>
                        <a:rPr lang="ru-RU" sz="900"/>
                        <a:t>13.</a:t>
                      </a:r>
                      <a:endParaRPr lang="ru-RU" sz="900" b="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900"/>
                        <a:t>Обеспечить наличие и применение смазки Kluberplex BE 31-502 производства фирмы KLUBER/LUBRICATION. В случае невозможности приобретения данной смазки, рассмотреть возможность  замены на смазку </a:t>
                      </a:r>
                      <a:r>
                        <a:rPr lang="en-US" sz="900"/>
                        <a:t>Oest EP</a:t>
                      </a:r>
                      <a:r>
                        <a:rPr lang="ru-RU" sz="900"/>
                        <a:t> производства фирмы </a:t>
                      </a:r>
                      <a:r>
                        <a:rPr lang="en-US" sz="900"/>
                        <a:t>Oest</a:t>
                      </a:r>
                      <a:r>
                        <a:rPr lang="ru-RU" sz="900"/>
                        <a:t> или протоколом технического совета рассмотреть возможность замены применения отечественного аналога.</a:t>
                      </a:r>
                      <a:endParaRPr lang="ru-RU" sz="9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/>
                        <a:t>28.11.2025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8575" marR="28575" marT="9525" marB="952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83823" y="265375"/>
            <a:ext cx="9190083" cy="371746"/>
          </a:xfrm>
        </p:spPr>
        <p:txBody>
          <a:bodyPr/>
          <a:lstStyle/>
          <a:p>
            <a:pPr>
              <a:defRPr/>
            </a:pPr>
            <a:r>
              <a:rPr lang="ru-RU" sz="18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Аварийность на Калининградской ТЭЦ-2 в изолированном режиме работы</a:t>
            </a:r>
            <a:br>
              <a:rPr lang="ru-RU" sz="1800" b="1" cap="none">
                <a:solidFill>
                  <a:srgbClr val="003D80"/>
                </a:solidFill>
                <a:latin typeface="Arial"/>
                <a:cs typeface="Arial"/>
              </a:rPr>
            </a:br>
            <a:endParaRPr lang="ru-RU" sz="180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 bwMode="auto">
          <a:xfrm>
            <a:off x="483823" y="1056620"/>
            <a:ext cx="11342417" cy="1129232"/>
          </a:xfrm>
        </p:spPr>
        <p:txBody>
          <a:bodyPr>
            <a:noAutofit/>
          </a:bodyPr>
          <a:lstStyle/>
          <a:p>
            <a:pPr marL="283879" marR="0" indent="-28387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Liberation Sans"/>
              <a:buChar char="–"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14.06.2026 года Энергоблок №1. Аварийное отключение газовой турбины ГТУ-12 по защите "Повышение температуры уходящих газов» и паровой турбины ПТ-10 по защите «Отключению 2-х ГТУ» (ГТУ-11 в холодном резерве) с суммарной генерацией 200 МВт. В результате работы противоаварийной автоматики ПА были отключены потребители в энергосистеме Калининградской области 253 МВт.</a:t>
            </a:r>
            <a:endParaRPr/>
          </a:p>
        </p:txBody>
      </p:sp>
      <p:sp>
        <p:nvSpPr>
          <p:cNvPr id="9" name="Текст 3"/>
          <p:cNvSpPr txBox="1"/>
          <p:nvPr/>
        </p:nvSpPr>
        <p:spPr bwMode="auto">
          <a:xfrm>
            <a:off x="762496" y="2185853"/>
            <a:ext cx="11063743" cy="896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/>
              <a:buNone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Причина:</a:t>
            </a:r>
            <a:endParaRPr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b="1">
                <a:solidFill>
                  <a:srgbClr val="003D80"/>
                </a:solidFill>
                <a:ea typeface="Arial"/>
                <a:cs typeface="Arial"/>
              </a:rPr>
              <a:t>Отсутствие возможности дистанционного управления входным направляющим аппаратом газовой турбины ВНА ГТУ-12 вследствие срезания шпонки указателя положения ВНА ГТУ-12 (см. фото).</a:t>
            </a:r>
            <a:endParaRPr/>
          </a:p>
        </p:txBody>
      </p:sp>
      <p:pic>
        <p:nvPicPr>
          <p:cNvPr id="12" name="Рисунок 11"/>
          <p:cNvPicPr/>
          <p:nvPr/>
        </p:nvPicPr>
        <p:blipFill>
          <a:blip r:embed="rId2"/>
          <a:stretch/>
        </p:blipFill>
        <p:spPr bwMode="auto">
          <a:xfrm rot="5399976">
            <a:off x="1631359" y="3291341"/>
            <a:ext cx="2345364" cy="2340851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3"/>
          <a:stretch/>
        </p:blipFill>
        <p:spPr bwMode="auto">
          <a:xfrm>
            <a:off x="7995746" y="3289077"/>
            <a:ext cx="3127286" cy="234538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4"/>
          <a:stretch/>
        </p:blipFill>
        <p:spPr bwMode="auto">
          <a:xfrm>
            <a:off x="4450299" y="3289077"/>
            <a:ext cx="3127286" cy="2345380"/>
          </a:xfrm>
          <a:prstGeom prst="rect">
            <a:avLst/>
          </a:prstGeom>
        </p:spPr>
      </p:pic>
      <p:sp>
        <p:nvSpPr>
          <p:cNvPr id="15" name="Текст 3"/>
          <p:cNvSpPr txBox="1"/>
          <p:nvPr/>
        </p:nvSpPr>
        <p:spPr bwMode="auto">
          <a:xfrm>
            <a:off x="1633607" y="5719808"/>
            <a:ext cx="2307273" cy="39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200">
                <a:solidFill>
                  <a:srgbClr val="003D80"/>
                </a:solidFill>
                <a:ea typeface="Arial"/>
                <a:cs typeface="Arial"/>
              </a:rPr>
              <a:t>Фото указателя положения ВНА ГТУ-12</a:t>
            </a:r>
            <a:endParaRPr/>
          </a:p>
        </p:txBody>
      </p:sp>
      <p:sp>
        <p:nvSpPr>
          <p:cNvPr id="16" name="Текст 3"/>
          <p:cNvSpPr txBox="1"/>
          <p:nvPr/>
        </p:nvSpPr>
        <p:spPr bwMode="auto">
          <a:xfrm>
            <a:off x="4450299" y="5719808"/>
            <a:ext cx="3127286" cy="39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200">
                <a:solidFill>
                  <a:srgbClr val="003D80"/>
                </a:solidFill>
                <a:ea typeface="Arial"/>
                <a:cs typeface="Arial"/>
              </a:rPr>
              <a:t>Фото посадочного отверстия указателя положения ВНА ГТУ-12</a:t>
            </a:r>
            <a:endParaRPr/>
          </a:p>
        </p:txBody>
      </p:sp>
      <p:sp>
        <p:nvSpPr>
          <p:cNvPr id="17" name="Текст 3"/>
          <p:cNvSpPr txBox="1"/>
          <p:nvPr/>
        </p:nvSpPr>
        <p:spPr bwMode="auto">
          <a:xfrm>
            <a:off x="7995746" y="5719808"/>
            <a:ext cx="3127286" cy="39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200">
                <a:solidFill>
                  <a:srgbClr val="003D80"/>
                </a:solidFill>
                <a:ea typeface="Arial"/>
                <a:cs typeface="Arial"/>
              </a:rPr>
              <a:t>Фото обломленного штифта ВНА ГТУ-12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83823" y="265375"/>
            <a:ext cx="9190083" cy="371746"/>
          </a:xfrm>
        </p:spPr>
        <p:txBody>
          <a:bodyPr/>
          <a:lstStyle/>
          <a:p>
            <a:pPr>
              <a:defRPr/>
            </a:pPr>
            <a:r>
              <a:rPr lang="ru-RU" sz="18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Аварийность на Калининградской ТЭЦ-2 в изолированном режиме работы</a:t>
            </a:r>
            <a:br>
              <a:rPr lang="ru-RU" sz="1800" b="1" cap="none">
                <a:solidFill>
                  <a:srgbClr val="003D80"/>
                </a:solidFill>
                <a:latin typeface="Arial"/>
                <a:cs typeface="Arial"/>
              </a:rPr>
            </a:br>
            <a:endParaRPr lang="ru-RU" sz="1800"/>
          </a:p>
        </p:txBody>
      </p:sp>
      <p:sp>
        <p:nvSpPr>
          <p:cNvPr id="12" name="Текст 3"/>
          <p:cNvSpPr txBox="1"/>
          <p:nvPr/>
        </p:nvSpPr>
        <p:spPr bwMode="auto">
          <a:xfrm>
            <a:off x="483823" y="670252"/>
            <a:ext cx="9252360" cy="7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400" b="1">
                <a:solidFill>
                  <a:srgbClr val="003D80"/>
                </a:solidFill>
                <a:ea typeface="Arial"/>
                <a:cs typeface="Arial"/>
              </a:rPr>
              <a:t>По данной аварии проведено расследование и разработаны противоаварийные мероприятия, направленные на повышение надежности работы оборудования. Мероприятия находятся в стадии выполнения.</a:t>
            </a:r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83822" y="1478754"/>
          <a:ext cx="11098578" cy="327443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4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7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549">
                <a:tc>
                  <a:txBody>
                    <a:bodyPr/>
                    <a:lstStyle/>
                    <a:p>
                      <a:pPr marL="0" algn="ctr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№ п/п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Содержание мероприятия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Дата выполнения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6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1200"/>
                        <a:t>1. 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Произвести замену штифтов указателей положения  входных направляющих аппаратов (УП ВНА) на  газовых турбинах ГТУ-11, 21 и 22 Калининградской ТЭЦ-2.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31.03.2027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20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1200"/>
                        <a:t>2. 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Получить от ООО «Современные технологии газовых турбин» сервисный бюллетень (циркуляр) по объёмам ремонтных воздействиях на узел датчика положения ВНА включающий в себя диагностику и превентивную замену штифта при плановых инспекциях ГТУ Калининградской ТЭЦ-2 в соответствии с утверждёнными годовыми графиками ремонтов основного оборудования.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30.10.2026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6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1200"/>
                        <a:t>3. 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Направить запрос в ООО «Современные технологии газовых турбин» в части доработки узла соединения указателя положения (УП) и входного направляющего аппарата  (ВНА) на газовых турбинах для повышения надежности.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Выполнено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6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4999"/>
                        </a:lnSpc>
                        <a:spcAft>
                          <a:spcPts val="0"/>
                        </a:spcAft>
                        <a:buSzPts val="800"/>
                        <a:buFont typeface="+mj-lt"/>
                        <a:buNone/>
                        <a:defRPr/>
                      </a:pPr>
                      <a:r>
                        <a:rPr lang="ru-RU" sz="1200"/>
                        <a:t>4. 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Рассмотреть на техническом  совете вопрос о возможности реализации аварийной сигнализации «ошибка ВНА» при выявлении разницы между заданием регулятору ВНА и указателем положения ВНА при нахождении регулятора в автоматическом режиме для ГТУ-11,12,21,22 Калининградская ТЭЦ-2. 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4999"/>
                        </a:lnSpc>
                        <a:spcAft>
                          <a:spcPts val="600"/>
                        </a:spcAft>
                        <a:defRPr/>
                      </a:pPr>
                      <a:r>
                        <a:rPr lang="ru-RU" sz="1200"/>
                        <a:t>28.08.2026</a:t>
                      </a:r>
                      <a:endParaRPr lang="ru-RU" sz="1200">
                        <a:latin typeface="Liberation Sans"/>
                        <a:ea typeface="Liberation Sans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7035888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4" y="281850"/>
            <a:ext cx="8660176" cy="371746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Анализ по количеству аварийных отключений генерирующего оборудования и снижению величины нагрузки</a:t>
            </a:r>
            <a:r>
              <a:rPr lang="ru-RU" sz="1100" b="1" cap="none">
                <a:solidFill>
                  <a:schemeClr val="tx1"/>
                </a:solidFill>
                <a:latin typeface="Liberation Sans"/>
                <a:ea typeface="Liberation Sans"/>
                <a:cs typeface="Liberation Sans"/>
              </a:rPr>
              <a:t> </a:t>
            </a: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в период с 2023 по 2026 (8 мес.)</a:t>
            </a:r>
            <a:br>
              <a:rPr lang="ru-RU" sz="1400" b="1" cap="none">
                <a:solidFill>
                  <a:srgbClr val="003D80"/>
                </a:solidFill>
                <a:latin typeface="Arial"/>
                <a:cs typeface="Arial"/>
              </a:rPr>
            </a:br>
            <a:endParaRPr lang="ru-RU" sz="1400"/>
          </a:p>
        </p:txBody>
      </p:sp>
      <p:graphicFrame>
        <p:nvGraphicFramePr>
          <p:cNvPr id="775314080" name="Таблица 5"/>
          <p:cNvGraphicFramePr>
            <a:graphicFrameLocks/>
          </p:cNvGraphicFramePr>
          <p:nvPr/>
        </p:nvGraphicFramePr>
        <p:xfrm>
          <a:off x="498474" y="1004532"/>
          <a:ext cx="11271174" cy="393246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42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01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3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456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400"/>
                        <a:t>Показатель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2023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2024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2025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2026 (1-8 мес)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55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400"/>
                        <a:t>Аварии (всего)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4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1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 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1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277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400"/>
                        <a:t>Крупные аварии (&gt;= 100 МВт)  с отключением потребителя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1 (авария 23.03.2025 отключение ГТУ-21 и ПТ-20 защитой  «Понижение уровня в БВД”)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1 (авария 14.06.2026 отключение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400"/>
                        <a:t> ГТУ-11 защитой «Повышение температуры уходящих газов и ПТ-10 по защите “Отключение 2-х Г</a:t>
                      </a:r>
                      <a:r>
                        <a:rPr lang="en-US" sz="1400" b="0" i="0" u="none" strike="noStrike" cap="none" spc="0">
                          <a:solidFill>
                            <a:schemeClr val="dk1"/>
                          </a:solidFill>
                          <a:latin typeface="Arial Regular"/>
                          <a:ea typeface="Arial Regular"/>
                          <a:cs typeface="Arial Regular"/>
                        </a:rPr>
                        <a:t>ТУ) ГТУ-11 в холодном резерве)</a:t>
                      </a:r>
                      <a:endParaRPr lang="en-US" sz="1400" b="0" i="0" u="none" strike="noStrike" cap="none" spc="0">
                        <a:solidFill>
                          <a:schemeClr val="dk1"/>
                        </a:solidFill>
                        <a:latin typeface="Arial Regular"/>
                        <a:cs typeface="Arial Regular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356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400"/>
                        <a:t>Объем отключенных потребителей (МВт)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87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/>
                        <a:t>253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05784450" name="TextBox 905784449"/>
          <p:cNvSpPr txBox="1"/>
          <p:nvPr/>
        </p:nvSpPr>
        <p:spPr bwMode="auto">
          <a:xfrm>
            <a:off x="583543" y="5474562"/>
            <a:ext cx="11282330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5" y="281851"/>
            <a:ext cx="8660177" cy="371747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Краткое описание аварийных отключений генерирующего оборудования в 2023 году</a:t>
            </a:r>
            <a:endParaRPr lang="ru-RU" sz="1400"/>
          </a:p>
        </p:txBody>
      </p:sp>
      <p:graphicFrame>
        <p:nvGraphicFramePr>
          <p:cNvPr id="4" name="Таблица 3"/>
          <p:cNvGraphicFramePr>
            <a:graphicFrameLocks/>
          </p:cNvGraphicFramePr>
          <p:nvPr/>
        </p:nvGraphicFramePr>
        <p:xfrm>
          <a:off x="162351" y="903895"/>
          <a:ext cx="11867297" cy="5791939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400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1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8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971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054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№ п.п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Наименование филиала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Технологическое нарушение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Классификация видов оборудования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Дата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и время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события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Дата и время пуска оборудования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в работу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Величина снижения мощности (нагрузки), МВт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Причины возникновения аварии и её развитие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1582"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1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ЭБ №2 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900"/>
                        <a:t>Отключение генератора Г-22 защитой от внутренних повреждений, с последующим отключением ПТ-20 защитой по отключению 2-х ГТУ (ГТУ-21 находилась в холодном резерве).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Генераторы и синхронные компенсаторы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3.3.7)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09.03.2023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18:29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11.04.2023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13:06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225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Повреждение изоляции фазы "С" обмотки статора Г-22.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720"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ЭБ №1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900"/>
                        <a:t>Отключение ГТУ-11 защитой от понижения уровня в БВД котла-утилизатора КУ-11. ПТ-10 отключена оперативным персоналом КТЦ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900"/>
                        <a:t>(авария по вине персонала)</a:t>
                      </a:r>
                      <a:endParaRPr sz="900" b="1" i="1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Котельное оборудование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3.3.1),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Системы управления электротехническим и (или) энергетическим оборудованием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3.3.19)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и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Турбинное оборудование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3.3.2)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04.09.2023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09:22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04.09.2023: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11:57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219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endParaRPr/>
                    </a:p>
                    <a:p>
                      <a:pPr marL="0" indent="0">
                        <a:defRPr/>
                      </a:pPr>
                      <a:r>
                        <a:rPr sz="900"/>
                        <a:t>Некорректная работа регулятора 11РПКВД КУ 11.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544"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ЭБ №1 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900"/>
                        <a:t>Защитой «Повышение вибрации подшипника №3 генератора» отключилась ГТУ-12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Турбинное оборудование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3.3.2)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03.10.2023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04:55</a:t>
                      </a:r>
                      <a:endParaRPr/>
                    </a:p>
                    <a:p>
                      <a:pPr algn="ctr">
                        <a:defRPr/>
                      </a:pP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03.10.2023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06:24</a:t>
                      </a:r>
                      <a:endParaRPr/>
                    </a:p>
                    <a:p>
                      <a:pPr algn="ctr">
                        <a:defRPr/>
                      </a:pP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223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Неисправность модуля вибрации ЭЧСР Г-12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5013"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900"/>
                        <a:t>ЭБ №1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900"/>
                        <a:t>Действием защиты ДЗГ отключился генератор Г-11 и действием газовой защиты отключился блочный трансформатор Т-11.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900"/>
                        <a:t>Генераторы и синхронные компенсаторы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3.3.7)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и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Трансформаторы (автотрансформаторы) и шунтирующие реакторы 110 кВ и выше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900"/>
                        <a:t>(код 3.3.14)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07.11.2023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900"/>
                        <a:t>19:57</a:t>
                      </a:r>
                      <a:endParaRPr/>
                    </a:p>
                    <a:p>
                      <a:pPr algn="ctr">
                        <a:defRPr/>
                      </a:pP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/>
                        <a:t>225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900"/>
                        <a:t>1. Отключение Г-11 по причине повреждения изоляции фаз "В" и "С" обмотки статора;</a:t>
                      </a:r>
                      <a:endParaRPr/>
                    </a:p>
                    <a:p>
                      <a:pPr marL="0" indent="0">
                        <a:defRPr/>
                      </a:pPr>
                      <a:r>
                        <a:rPr sz="900"/>
                        <a:t>2. Отключение Т-11 по причине срабатывания газового реле при протекании сквозного тока к.з. через трансформатор</a:t>
                      </a:r>
                      <a:endParaRPr sz="900">
                        <a:solidFill>
                          <a:schemeClr val="bg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5" y="281851"/>
            <a:ext cx="8660177" cy="371747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Краткое описание аварийных отключений генерирующего оборудования в 2024 году</a:t>
            </a:r>
            <a:endParaRPr lang="ru-RU" sz="1400"/>
          </a:p>
        </p:txBody>
      </p:sp>
      <p:graphicFrame>
        <p:nvGraphicFramePr>
          <p:cNvPr id="5" name="Таблица 4"/>
          <p:cNvGraphicFramePr>
            <a:graphicFrameLocks/>
          </p:cNvGraphicFramePr>
          <p:nvPr/>
        </p:nvGraphicFramePr>
        <p:xfrm>
          <a:off x="498475" y="1228501"/>
          <a:ext cx="11265156" cy="3030462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406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5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1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97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708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19955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№ п.п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Наименование филиала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Технологическое нарушение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Классификация видов оборудования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Дата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и время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/>
                        <a:t>события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Дата и время пуска оборудования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в работу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Величина снижения мощности (нагрузки), МВт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Причины возникновения аварии и её развитие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0904">
                <a:tc>
                  <a:txBody>
                    <a:bodyPr/>
                    <a:lstStyle/>
                    <a:p>
                      <a:pPr marL="226694" indent="-226694" algn="ctr">
                        <a:defRPr/>
                      </a:pPr>
                      <a:r>
                        <a:rPr sz="1000"/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ЭБ №2 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ПТ-20 отключена от сети действием защиты "Откл. ПТ-20" по причине отказа датчика оборотов.</a:t>
                      </a:r>
                      <a:endParaRPr sz="1000" i="1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Устройства тепловой автоматики и измерений (код 3.3.16)</a:t>
                      </a:r>
                      <a:endParaRPr sz="100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31.08.2024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/>
                        <a:t>03:04:00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31.08.2024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/>
                        <a:t>08:06:00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136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defRPr/>
                      </a:pPr>
                      <a:r>
                        <a:rPr sz="1000"/>
                        <a:t>В момент очередного кратковременного отказа датчика оборотов ротора ПТ-20 20MAD11CS002, кратковременное расхождение в показаниях датчиков оборотов 20MAD11CS001 и 20MAD11CS003 привело к формированию сигнала 20MAY10EZ001 «ОТКАЗ ЭЧСР» и отключению паровой турбины ПТ-20.</a:t>
                      </a:r>
                      <a:endParaRPr sz="100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98475" y="281851"/>
            <a:ext cx="8660177" cy="371747"/>
          </a:xfrm>
        </p:spPr>
        <p:txBody>
          <a:bodyPr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cap="none">
                <a:solidFill>
                  <a:srgbClr val="003D80"/>
                </a:solidFill>
                <a:latin typeface="Arial"/>
                <a:ea typeface="Arial"/>
                <a:cs typeface="Arial"/>
              </a:rPr>
              <a:t>Краткое описание аварийных отключений генерирующего оборудования в 2025 году</a:t>
            </a:r>
            <a:endParaRPr lang="ru-RU" sz="1400"/>
          </a:p>
        </p:txBody>
      </p:sp>
      <p:graphicFrame>
        <p:nvGraphicFramePr>
          <p:cNvPr id="4" name="Таблица 3"/>
          <p:cNvGraphicFramePr>
            <a:graphicFrameLocks/>
          </p:cNvGraphicFramePr>
          <p:nvPr/>
        </p:nvGraphicFramePr>
        <p:xfrm>
          <a:off x="115330" y="1147770"/>
          <a:ext cx="11755392" cy="3779520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285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7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2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3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1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0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514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№ п.п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Наименование филиала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Технологическое нарушение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Классификация видов оборудования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Дата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и время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sz="1000"/>
                        <a:t>события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Дата и время пуска оборудования</a:t>
                      </a:r>
                      <a:endParaRPr/>
                    </a:p>
                    <a:p>
                      <a:pPr marL="0" marR="0" algn="ctr">
                        <a:defRPr/>
                      </a:pPr>
                      <a:r>
                        <a:rPr sz="1000"/>
                        <a:t>в работу (мск.)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defRPr/>
                      </a:pPr>
                      <a:r>
                        <a:rPr sz="1000"/>
                        <a:t>Величина снижения мощности (нагрузки), МВт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/>
                        <a:t>Причины возникновения аварии и её развитие</a:t>
                      </a:r>
                      <a:endParaRPr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226694" indent="-226694" algn="ctr">
                        <a:defRPr/>
                      </a:pPr>
                      <a:r>
                        <a:rPr sz="1000"/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ЭБ №2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Отключение паровой турбины ПТ-20 защитой по понижению температуры острого пара и отключение котла утилизатора КУ-21 и газовой турбины ГТУ-22 защитой по понижению уровня питательной воды в барабане высокого давления БВД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Котельное оборудование (код 3.3.1)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23.03.2025 8:28:00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23.03.2025 12:57:00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161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Механический износ резьбы грузовой маточной гайки 21 РПК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Несоблюдение сроков ТО и ремонта оборудования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5440">
                <a:tc>
                  <a:txBody>
                    <a:bodyPr/>
                    <a:lstStyle/>
                    <a:p>
                      <a:pPr marL="226694" indent="-226694" algn="ctr">
                        <a:defRPr/>
                      </a:pPr>
                      <a:r>
                        <a:rPr sz="1000"/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Калининградская ТЭЦ-2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ЭБ №1</a:t>
                      </a:r>
                      <a:endParaRPr/>
                    </a:p>
                    <a:p>
                      <a:pPr marL="0" marR="0">
                        <a:defRPr/>
                      </a:pPr>
                      <a:r>
                        <a:rPr sz="1000"/>
                        <a:t>Отключение генератора Г-10 защитой от замыкания на землю в цепи возбуждения от кратковременной потери данных с устройства контроля изоляции (УКИ) СВ Г-10 и формирования неисправности УКИ СВ Г-10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Устройство релейной защиты и автоматики (код 3.3.15)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28.11.2025 22:26:00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29.11.2025 2:00:00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sz="1000"/>
                        <a:t>86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defRPr/>
                      </a:pPr>
                      <a:r>
                        <a:rPr lang="ru-RU" sz="1000" u="none" strike="noStrike" cap="none" spc="0"/>
                        <a:t> Нарушения контакта во втычном разъёме цепей контроля изоляции.</a:t>
                      </a:r>
                      <a:endParaRPr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 – 2022">
      <a:majorFont>
        <a:latin typeface="Arial Bold"/>
        <a:ea typeface="Liberation Sans"/>
        <a:cs typeface="Liberation Sans"/>
      </a:majorFont>
      <a:minorFont>
        <a:latin typeface="Arial Regular"/>
        <a:ea typeface="Liberation Sans"/>
        <a:cs typeface="Liberation Sans"/>
      </a:minorFont>
    </a:fontScheme>
    <a:fmtScheme name="Тема Office 2013 – 2022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1963</Words>
  <Application>Microsoft Office PowerPoint</Application>
  <DocSecurity>0</DocSecurity>
  <PresentationFormat>Широкоэкранный</PresentationFormat>
  <Paragraphs>253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Arial Bold</vt:lpstr>
      <vt:lpstr>Arial Regular</vt:lpstr>
      <vt:lpstr>Courier New</vt:lpstr>
      <vt:lpstr>Liberation Sans</vt:lpstr>
      <vt:lpstr>Segoe UI</vt:lpstr>
      <vt:lpstr>Tahoma</vt:lpstr>
      <vt:lpstr>Times New Roman</vt:lpstr>
      <vt:lpstr>Тема Office</vt:lpstr>
      <vt:lpstr>Доклад об аварийности в филиале «Калининградская ТЭЦ-2» «АО «Интер РАО-Электрогенерация»   в изолированной энергосистеме Калининградской области</vt:lpstr>
      <vt:lpstr>Аварийность на Калининградской ТЭЦ-2 в изолированном режиме работы </vt:lpstr>
      <vt:lpstr>Аварийность на Калининградской ТЭЦ-2 в изолированном режиме работы </vt:lpstr>
      <vt:lpstr>Аварийность на Калининградской ТЭЦ-2 в изолированном режиме работы </vt:lpstr>
      <vt:lpstr>Аварийность на Калининградской ТЭЦ-2 в изолированном режиме работы </vt:lpstr>
      <vt:lpstr>Анализ по количеству аварийных отключений генерирующего оборудования и снижению величины нагрузки в период с 2023 по 2026 (8 мес.) </vt:lpstr>
      <vt:lpstr>Краткое описание аварийных отключений генерирующего оборудования в 2023 году</vt:lpstr>
      <vt:lpstr>Краткое описание аварийных отключений генерирующего оборудования в 2024 году</vt:lpstr>
      <vt:lpstr>Краткое описание аварийных отключений генерирующего оборудования в 2025 году</vt:lpstr>
      <vt:lpstr>Краткое описание аварийных отключений генерирующего оборудования в 2026 году (8 мес.)</vt:lpstr>
      <vt:lpstr>Аварийность за период с 2023 по 2026 год (8 мес.)</vt:lpstr>
      <vt:lpstr>СПАСИБО ЗА ВНИМАНИЕ!</vt:lpstr>
    </vt:vector>
  </TitlesOfParts>
  <Manager/>
  <Company>Interrao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Кадушин Александр Владимирович</dc:creator>
  <cp:keywords/>
  <dc:description/>
  <cp:lastModifiedBy>Кузнецов Сергей Николаевич</cp:lastModifiedBy>
  <cp:revision>154</cp:revision>
  <dcterms:created xsi:type="dcterms:W3CDTF">2019-10-09T15:53:58Z</dcterms:created>
  <dcterms:modified xsi:type="dcterms:W3CDTF">2026-09-03T09:54:10Z</dcterms:modified>
  <cp:category/>
  <dc:identifier/>
  <cp:contentStatus/>
  <dc:language/>
  <cp:version/>
</cp:coreProperties>
</file>